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63" r:id="rId2"/>
    <p:sldId id="258" r:id="rId3"/>
    <p:sldId id="265" r:id="rId4"/>
    <p:sldId id="268" r:id="rId5"/>
    <p:sldId id="264" r:id="rId6"/>
    <p:sldId id="287" r:id="rId7"/>
    <p:sldId id="290" r:id="rId8"/>
    <p:sldId id="288" r:id="rId9"/>
    <p:sldId id="285" r:id="rId10"/>
    <p:sldId id="266" r:id="rId11"/>
    <p:sldId id="297" r:id="rId12"/>
    <p:sldId id="306" r:id="rId13"/>
    <p:sldId id="302" r:id="rId14"/>
    <p:sldId id="317" r:id="rId15"/>
    <p:sldId id="323" r:id="rId16"/>
    <p:sldId id="311" r:id="rId17"/>
    <p:sldId id="318" r:id="rId18"/>
    <p:sldId id="319" r:id="rId19"/>
    <p:sldId id="312" r:id="rId20"/>
    <p:sldId id="321" r:id="rId21"/>
    <p:sldId id="322" r:id="rId22"/>
    <p:sldId id="313" r:id="rId23"/>
    <p:sldId id="330" r:id="rId24"/>
    <p:sldId id="324" r:id="rId25"/>
    <p:sldId id="333" r:id="rId26"/>
    <p:sldId id="315" r:id="rId27"/>
    <p:sldId id="326" r:id="rId28"/>
    <p:sldId id="328" r:id="rId29"/>
    <p:sldId id="331" r:id="rId30"/>
    <p:sldId id="267" r:id="rId31"/>
    <p:sldId id="26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4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2358" y="-123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BCA8E-9333-1A22-8D6C-82B722AF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C31B4-6BE5-7C44-56EC-AF6EBE24A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7ABBF-32EF-7FE5-C7EC-6FC483CB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E8EED-C703-8DFF-8BC6-8E14E91F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FA66A-F5E6-3555-DD68-9418AB22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7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8ED6C-5183-A3FB-1A03-797A1D8C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F050E2-AAE2-825E-6686-9B6F6531A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B9788-4959-86F2-9B63-0FD8A162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20C9-87ED-E541-CA6D-B8E4E81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A7335-EAEE-ACDB-396B-5B98DACC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43874-E41E-D21C-891E-7BEBBCEA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E314F-E467-35EF-4F00-603D5830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E4629-7EB6-787C-5B77-44E349D7E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E16D5-3A7C-950D-70B1-30EB2D9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C0A0D-326F-2397-9114-A0D8DB69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F77D4-2B62-D295-622F-11DC5BEF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D5072C-363A-3523-AD61-1B211EF2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B27046-E80F-B9C6-5F50-974FBF8A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7CC4A-74E9-CF69-1444-2EC892A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0EBEF-7225-ABF1-494A-172059F6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C465E-95E6-5FB7-F923-8A5054F8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2FDEE-C897-F129-D246-B32B8E95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E1BD4-D9D9-FEC7-0C3F-360852DB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6FE90-D859-F938-13E6-BAAA70C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DF352-075F-272E-2F53-F85D6A90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4B452-0FA6-383B-1481-59F5EB30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86095-1742-B860-1825-48029917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73687-87D8-7034-EF12-057997BA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A4964-316D-BF52-3259-00D33469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9A15B-A458-C5FD-C763-290E1647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925DD-0C98-0F0B-23D3-92672DBD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967BC-4278-5FF8-8579-9466CAE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2CCE-5787-4972-0ADB-5ABD85810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2C45C-2B58-6298-6D0D-1004932F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F1905-C7DE-F249-27BA-8A1D154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E9606-DED8-A0C5-13E6-B8669EB3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37C64-B2C3-2E00-15E6-4CB954C5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B11D4-3611-61D6-5467-072C8CF7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B5751-3842-6443-CC8C-32FC46DA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AB91A-8C96-5B49-0AE2-CCAFA98F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EC570F-2EC3-BA5B-2B61-8701351AE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2C66-37FF-5D37-D8DA-B3F4A01D3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9DB17-00E3-CBB2-212E-4E184D7F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0F0B4-B15D-70B5-4D8F-19A3D100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A8191F-8E35-311A-0ACC-7C51A378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0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14434-86EA-5F4D-DB5E-94C503F4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4701CB-78BD-8716-9B8E-9C655D98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565ED-13CF-5451-6FBE-204E065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A4CA3-8260-23C9-B14D-2820F6E1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7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9282-6318-1FDD-1EC2-338E8568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0E4C4-FFA8-A132-883C-2FFDEB6B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AD9D8-45F8-071D-F97E-250AA36FE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2BE8C-4F48-C745-0FF2-FEB9C3CD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7D53F-2E5E-FCE0-7FAB-0EF17EE2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F84C0-2B17-AD6D-5DBB-0983671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84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AD12C-E34C-2CFC-6012-AA49B50D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6D85B-6C15-7A9B-0C6D-8F0FF958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74A3F-C782-2EDE-055B-98C8434A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AAD8-1AEE-45A5-920F-D51CAF4BDD7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9CC79-1BD6-A4E8-EA80-D5EE06E7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DA7DB-5A38-8891-D878-570510BC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jpeg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Relationship Id="rId5" Type="http://schemas.openxmlformats.org/officeDocument/2006/relationships/image" Target="../media/image45.png"  /><Relationship Id="rId6" Type="http://schemas.openxmlformats.org/officeDocument/2006/relationships/image" Target="../media/image46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4.png"  /><Relationship Id="rId3" Type="http://schemas.openxmlformats.org/officeDocument/2006/relationships/image" Target="../media/image7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Relationship Id="rId5" Type="http://schemas.openxmlformats.org/officeDocument/2006/relationships/image" Target="../media/image8.png"  /><Relationship Id="rId6" Type="http://schemas.openxmlformats.org/officeDocument/2006/relationships/image" Target="../media/image9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Relationship Id="rId5" Type="http://schemas.openxmlformats.org/officeDocument/2006/relationships/image" Target="../media/image8.png"  /><Relationship Id="rId6" Type="http://schemas.openxmlformats.org/officeDocument/2006/relationships/image" Target="../media/image9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jpeg"  /><Relationship Id="rId6" Type="http://schemas.openxmlformats.org/officeDocument/2006/relationships/image" Target="../media/image14.png"  /><Relationship Id="rId7" Type="http://schemas.openxmlformats.org/officeDocument/2006/relationships/image" Target="../media/image15.jpeg"  /><Relationship Id="rId8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Relationship Id="rId5" Type="http://schemas.openxmlformats.org/officeDocument/2006/relationships/image" Target="../media/image8.png"  /><Relationship Id="rId6" Type="http://schemas.openxmlformats.org/officeDocument/2006/relationships/image" Target="../media/image9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svg"  /><Relationship Id="rId11" Type="http://schemas.openxmlformats.org/officeDocument/2006/relationships/image" Target="../media/image32.png"  /><Relationship Id="rId12" Type="http://schemas.openxmlformats.org/officeDocument/2006/relationships/image" Target="../media/image33.png"  /><Relationship Id="rId13" Type="http://schemas.openxmlformats.org/officeDocument/2006/relationships/image" Target="../media/image34.svg"  /><Relationship Id="rId14" Type="http://schemas.openxmlformats.org/officeDocument/2006/relationships/image" Target="../media/image35.png"  /><Relationship Id="rId15" Type="http://schemas.openxmlformats.org/officeDocument/2006/relationships/image" Target="../media/image36.svg"  /><Relationship Id="rId16" Type="http://schemas.openxmlformats.org/officeDocument/2006/relationships/image" Target="../media/image37.png"  /><Relationship Id="rId17" Type="http://schemas.openxmlformats.org/officeDocument/2006/relationships/image" Target="../media/image38.png"  /><Relationship Id="rId18" Type="http://schemas.openxmlformats.org/officeDocument/2006/relationships/image" Target="../media/image39.svg"  /><Relationship Id="rId19" Type="http://schemas.openxmlformats.org/officeDocument/2006/relationships/image" Target="../media/image40.png"  /><Relationship Id="rId2" Type="http://schemas.openxmlformats.org/officeDocument/2006/relationships/image" Target="../media/image23.png"  /><Relationship Id="rId20" Type="http://schemas.openxmlformats.org/officeDocument/2006/relationships/image" Target="../media/image41.png"  /><Relationship Id="rId21" Type="http://schemas.openxmlformats.org/officeDocument/2006/relationships/image" Target="../media/image42.png"  /><Relationship Id="rId22" Type="http://schemas.openxmlformats.org/officeDocument/2006/relationships/image" Target="../media/image43.png"  /><Relationship Id="rId3" Type="http://schemas.openxmlformats.org/officeDocument/2006/relationships/image" Target="../media/image24.svg"  /><Relationship Id="rId4" Type="http://schemas.openxmlformats.org/officeDocument/2006/relationships/image" Target="../media/image25.png"  /><Relationship Id="rId5" Type="http://schemas.openxmlformats.org/officeDocument/2006/relationships/image" Target="../media/image26.svg"  /><Relationship Id="rId6" Type="http://schemas.openxmlformats.org/officeDocument/2006/relationships/image" Target="../media/image27.png"  /><Relationship Id="rId7" Type="http://schemas.openxmlformats.org/officeDocument/2006/relationships/image" Target="../media/image28.sv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 rot="0"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/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3737" y="2921621"/>
              <a:ext cx="8913017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9600" b="1">
                  <a:solidFill>
                    <a:schemeClr val="bg1"/>
                  </a:solidFill>
                  <a:latin typeface="함초롬돋움"/>
                  <a:ea typeface="함초롬돋움"/>
                  <a:cs typeface="함초롬돋움"/>
                </a:rPr>
                <a:t>아직도 숨어있나</a:t>
              </a:r>
              <a:endParaRPr lang="ko-KR" altLang="en-US" sz="96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pic>
          <p:nvPicPr>
            <p:cNvPr id="15" name="그래픽 14" descr="가로줄로 채워진 원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2234" y="430880"/>
            <a:ext cx="17764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팀</a:t>
            </a:r>
            <a:r>
              <a:rPr lang="ko-KR" altLang="en-US" sz="2000" b="1">
                <a:solidFill>
                  <a:schemeClr val="bg1"/>
                </a:solidFill>
                <a:ea typeface="휴먼매직체"/>
              </a:rPr>
              <a:t>  </a:t>
            </a:r>
            <a:r>
              <a:rPr lang="en-US" altLang="ko-KR" sz="2000" b="1">
                <a:solidFill>
                  <a:schemeClr val="bg1"/>
                </a:solidFill>
                <a:latin typeface="Adobe Fan Heiti Std B"/>
                <a:ea typeface="Adobe Fan Heiti Std B"/>
              </a:rPr>
              <a:t>UNICODE</a:t>
            </a:r>
            <a:endParaRPr lang="ko-KR" altLang="en-US" sz="2000" b="1">
              <a:solidFill>
                <a:schemeClr val="bg1"/>
              </a:solidFill>
              <a:latin typeface="Adobe Fan Heiti Std B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2335" y="4442874"/>
            <a:ext cx="4526279" cy="4510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전문가</a:t>
            </a:r>
            <a:r>
              <a:rPr lang="en-US" altLang="ko-KR" sz="2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2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일류</a:t>
            </a:r>
            <a:r>
              <a:rPr lang="en-US" altLang="ko-KR" sz="2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2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매칭 서비스 플랫폼</a:t>
            </a:r>
            <a:endParaRPr lang="ko-KR" altLang="en-US" sz="2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욕실, 바둑판식이(가) 표시된 사진&#10;&#10;자동 생성된 설명">
            <a:extLst>
              <a:ext uri="{FF2B5EF4-FFF2-40B4-BE49-F238E27FC236}">
                <a16:creationId xmlns:a16="http://schemas.microsoft.com/office/drawing/2014/main" id="{FCF8EEB9-6C36-D678-969B-95008B5C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 descr="가로줄로 채워진 원">
            <a:extLst>
              <a:ext uri="{FF2B5EF4-FFF2-40B4-BE49-F238E27FC236}">
                <a16:creationId xmlns:a16="http://schemas.microsoft.com/office/drawing/2014/main" id="{8D48E086-7ACE-7E17-8A3D-0D67B96B8D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724830"/>
            <a:ext cx="2202381" cy="2202381"/>
          </a:xfrm>
          <a:prstGeom prst="rect">
            <a:avLst/>
          </a:prstGeom>
        </p:spPr>
      </p:pic>
      <p:pic>
        <p:nvPicPr>
          <p:cNvPr id="5" name="그래픽 4" descr="가로줄로 채워진 원">
            <a:extLst>
              <a:ext uri="{FF2B5EF4-FFF2-40B4-BE49-F238E27FC236}">
                <a16:creationId xmlns:a16="http://schemas.microsoft.com/office/drawing/2014/main" id="{1B34D3BC-DC04-6CA2-035E-D48BBB2CC5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969856"/>
            <a:ext cx="2560534" cy="25605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12D8A24-FCC6-A2C8-35F8-5BC534D3372F}"/>
              </a:ext>
            </a:extLst>
          </p:cNvPr>
          <p:cNvGrpSpPr/>
          <p:nvPr/>
        </p:nvGrpSpPr>
        <p:grpSpPr>
          <a:xfrm>
            <a:off x="2699573" y="2188553"/>
            <a:ext cx="2816797" cy="1053574"/>
            <a:chOff x="3803546" y="2667813"/>
            <a:chExt cx="2816797" cy="10535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AF2223-683C-C944-F8CA-68539AE3FA54}"/>
                </a:ext>
              </a:extLst>
            </p:cNvPr>
            <p:cNvSpPr txBox="1"/>
            <p:nvPr/>
          </p:nvSpPr>
          <p:spPr>
            <a:xfrm>
              <a:off x="3803546" y="3136612"/>
              <a:ext cx="2816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주요 기능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소개</a:t>
              </a:r>
              <a:endParaRPr lang="ko-KR" altLang="en-US" sz="32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C7412-49A8-C898-54B1-A13FDFB7C4C6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3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8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28866" y="189342"/>
            <a:ext cx="1426994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메인페이지</a:t>
            </a:r>
            <a:endParaRPr lang="ko-KR" altLang="en-US" sz="2000" b="1" dirty="0">
              <a:solidFill>
                <a:schemeClr val="accent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343235" y="17507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B42DA-BAA9-86A5-73FB-72A80E352530}"/>
              </a:ext>
            </a:extLst>
          </p:cNvPr>
          <p:cNvSpPr/>
          <p:nvPr/>
        </p:nvSpPr>
        <p:spPr>
          <a:xfrm>
            <a:off x="3099627" y="340115"/>
            <a:ext cx="5965716" cy="635163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93" y="515334"/>
            <a:ext cx="4828183" cy="600119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540156" y="682362"/>
            <a:ext cx="373559" cy="174725"/>
          </a:xfrm>
          <a:prstGeom prst="roundRect">
            <a:avLst/>
          </a:prstGeom>
          <a:noFill/>
          <a:ln w="12700">
            <a:solidFill>
              <a:srgbClr val="01718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66597" y="682362"/>
            <a:ext cx="373559" cy="174725"/>
          </a:xfrm>
          <a:prstGeom prst="roundRect">
            <a:avLst/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0" idx="2"/>
          </p:cNvCxnSpPr>
          <p:nvPr/>
        </p:nvCxnSpPr>
        <p:spPr>
          <a:xfrm rot="16200000" flipH="1">
            <a:off x="8012214" y="198250"/>
            <a:ext cx="913524" cy="2231198"/>
          </a:xfrm>
          <a:prstGeom prst="bentConnector2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4" idx="3"/>
          </p:cNvCxnSpPr>
          <p:nvPr/>
        </p:nvCxnSpPr>
        <p:spPr>
          <a:xfrm flipV="1">
            <a:off x="7913715" y="769724"/>
            <a:ext cx="1670860" cy="1"/>
          </a:xfrm>
          <a:prstGeom prst="line">
            <a:avLst/>
          </a:prstGeom>
          <a:ln w="12700">
            <a:solidFill>
              <a:srgbClr val="01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51076" y="1585945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</a:t>
            </a:r>
            <a:r>
              <a:rPr lang="en-US" altLang="ko-KR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고객</a:t>
            </a:r>
            <a:r>
              <a:rPr lang="en-US" altLang="ko-KR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51076" y="640077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</a:t>
            </a:r>
            <a:r>
              <a:rPr lang="en-US" altLang="ko-KR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</a:t>
            </a:r>
            <a:r>
              <a:rPr lang="en-US" altLang="ko-KR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 </a:t>
            </a:r>
            <a:r>
              <a:rPr lang="ko-KR" altLang="en-US" sz="1400" b="1" dirty="0">
                <a:solidFill>
                  <a:srgbClr val="017188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가입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18844" y="2921256"/>
            <a:ext cx="4252320" cy="387209"/>
          </a:xfrm>
          <a:prstGeom prst="roundRect">
            <a:avLst/>
          </a:prstGeom>
          <a:noFill/>
          <a:ln w="12700">
            <a:solidFill>
              <a:srgbClr val="C092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18" idx="1"/>
          </p:cNvCxnSpPr>
          <p:nvPr/>
        </p:nvCxnSpPr>
        <p:spPr>
          <a:xfrm flipH="1" flipV="1">
            <a:off x="2593571" y="3108960"/>
            <a:ext cx="1425273" cy="5901"/>
          </a:xfrm>
          <a:prstGeom prst="line">
            <a:avLst/>
          </a:prstGeom>
          <a:ln w="12700">
            <a:solidFill>
              <a:srgbClr val="C0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0488" y="292956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920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서비스 카테고리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18844" y="3625932"/>
            <a:ext cx="4252320" cy="1868781"/>
          </a:xfrm>
          <a:prstGeom prst="roundRect">
            <a:avLst>
              <a:gd name="adj" fmla="val 5547"/>
            </a:avLst>
          </a:prstGeom>
          <a:noFill/>
          <a:ln w="12700">
            <a:solidFill>
              <a:srgbClr val="343C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8271164" y="4539456"/>
            <a:ext cx="1313411" cy="0"/>
          </a:xfrm>
          <a:prstGeom prst="line">
            <a:avLst/>
          </a:prstGeom>
          <a:ln w="12700">
            <a:solidFill>
              <a:srgbClr val="343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51076" y="438556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43C49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1652" y="682362"/>
            <a:ext cx="373559" cy="17472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2513895" y="857087"/>
            <a:ext cx="2414537" cy="870854"/>
          </a:xfrm>
          <a:prstGeom prst="bentConnector3">
            <a:avLst>
              <a:gd name="adj1" fmla="val -265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90657" y="156931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일류찾기</a:t>
            </a:r>
          </a:p>
        </p:txBody>
      </p:sp>
    </p:spTree>
    <p:extLst>
      <p:ext uri="{BB962C8B-B14F-4D97-AF65-F5344CB8AC3E}">
        <p14:creationId xmlns:p14="http://schemas.microsoft.com/office/powerpoint/2010/main" val="5115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93094" y="5364795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관리자 페이지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회원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,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로그인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/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회원가입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전체적인 일류 검색 기능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매칭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김하경</a:t>
            </a:r>
            <a:endParaRPr lang="ko-KR" altLang="en-US" sz="4800" dirty="0">
              <a:latin typeface="돋움" panose="020B0600000101010101" pitchFamily="50" charset="-127"/>
              <a:ea typeface="돋움" panose="020B0600000101010101" pitchFamily="50" charset="-127"/>
              <a:cs typeface="함초롬돋움" panose="020B0604000101010101" pitchFamily="34" charset="-128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580227"/>
            <a:ext cx="1712988" cy="2139224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6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25513"/>
            <a:ext cx="930063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로그인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6511E-91FE-D682-647D-557C69C7C25F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3522C6-5207-AB39-FBBD-637D55BBAB9E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2BCF4C-ED1A-B7B0-A4D6-A762DCACAB4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B3ECD5-705F-7E41-D158-81ED25F192B6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F0E05-1B44-40B8-6058-8139C61C1591}"/>
              </a:ext>
            </a:extLst>
          </p:cNvPr>
          <p:cNvSpPr txBox="1"/>
          <p:nvPr/>
        </p:nvSpPr>
        <p:spPr>
          <a:xfrm>
            <a:off x="2586268" y="4830954"/>
            <a:ext cx="132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 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1D303-ADCE-1B7F-3880-B21548F0D954}"/>
              </a:ext>
            </a:extLst>
          </p:cNvPr>
          <p:cNvSpPr txBox="1"/>
          <p:nvPr/>
        </p:nvSpPr>
        <p:spPr>
          <a:xfrm>
            <a:off x="8052675" y="4830953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0" y="2117028"/>
            <a:ext cx="4880670" cy="2355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026987-8464-6100-761A-F2659996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5255" y="2117028"/>
            <a:ext cx="4132117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871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BEA05-8E9B-EEC3-D53C-0E34ABF9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5475D141-6FAE-D4DE-6620-6CB1DB09D553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11548-3736-D2EA-D988-B89570F77F8F}"/>
              </a:ext>
            </a:extLst>
          </p:cNvPr>
          <p:cNvSpPr txBox="1"/>
          <p:nvPr/>
        </p:nvSpPr>
        <p:spPr>
          <a:xfrm>
            <a:off x="1159727" y="25513"/>
            <a:ext cx="2249334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포트폴리오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A3292-DDA7-EF67-3221-94A203BEF305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753B77-89B0-FC7F-2EB2-11281B94D3C4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27649-E167-C7EB-B338-D6E9A1E4960A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2EE3AC-FADC-0C76-B40C-6B1D20E07C56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9CE13-ABBD-BACC-BF67-4236B1208749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B4264-78F6-B346-2C55-35F6B5CA65FB}"/>
              </a:ext>
            </a:extLst>
          </p:cNvPr>
          <p:cNvSpPr txBox="1"/>
          <p:nvPr/>
        </p:nvSpPr>
        <p:spPr>
          <a:xfrm>
            <a:off x="7552538" y="4830953"/>
            <a:ext cx="279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 프로필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검수 요청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62973D-277E-876C-BA22-1CD12971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2" r="28692"/>
          <a:stretch/>
        </p:blipFill>
        <p:spPr>
          <a:xfrm>
            <a:off x="6845255" y="2117028"/>
            <a:ext cx="4212117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9E7B1-E55A-6E60-6E2B-E3429E2D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89" y="2117028"/>
            <a:ext cx="4368594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5A82A-F49C-2C7D-FB1C-9D6E0744E106}"/>
              </a:ext>
            </a:extLst>
          </p:cNvPr>
          <p:cNvSpPr txBox="1"/>
          <p:nvPr/>
        </p:nvSpPr>
        <p:spPr>
          <a:xfrm>
            <a:off x="1804005" y="4830954"/>
            <a:ext cx="2890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포트폴리오 검수</a:t>
            </a:r>
          </a:p>
        </p:txBody>
      </p:sp>
    </p:spTree>
    <p:extLst>
      <p:ext uri="{BB962C8B-B14F-4D97-AF65-F5344CB8AC3E}">
        <p14:creationId xmlns:p14="http://schemas.microsoft.com/office/powerpoint/2010/main" val="386251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F76F-9DCA-B3AF-DD86-78EE9E03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AA4857B-68C7-30A2-9A4A-B117AC1B642F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17251-3E2D-A621-2A40-A786D71E79B3}"/>
              </a:ext>
            </a:extLst>
          </p:cNvPr>
          <p:cNvSpPr txBox="1"/>
          <p:nvPr/>
        </p:nvSpPr>
        <p:spPr>
          <a:xfrm>
            <a:off x="1159727" y="25513"/>
            <a:ext cx="24032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견적서 작성 및 매칭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FFEF0-BC6B-ED33-2B1A-357BED3CD623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5FE3B-64EB-63F0-8425-DFDD3C4AA004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C2F337-2669-D243-6320-DB63829AEFB2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348F2A-9B49-B87E-0A65-9E41D3D9368A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03362-6090-D671-EA0B-C8A53E8D3DFE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FEA75-D4A4-0040-508C-C7A429D75712}"/>
              </a:ext>
            </a:extLst>
          </p:cNvPr>
          <p:cNvSpPr txBox="1"/>
          <p:nvPr/>
        </p:nvSpPr>
        <p:spPr>
          <a:xfrm>
            <a:off x="2063697" y="4830954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견적서 작성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66F808-A1FB-6397-316F-1AB820BC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27" y="2117028"/>
            <a:ext cx="4203456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2F705C-F33A-C044-7050-F6CBA0A0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441" y="2130820"/>
            <a:ext cx="4042193" cy="2386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A594A6-E5EB-9896-C471-72BF0877B077}"/>
              </a:ext>
            </a:extLst>
          </p:cNvPr>
          <p:cNvSpPr txBox="1"/>
          <p:nvPr/>
        </p:nvSpPr>
        <p:spPr>
          <a:xfrm>
            <a:off x="7886986" y="4818842"/>
            <a:ext cx="211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찾기 페이지</a:t>
            </a:r>
          </a:p>
        </p:txBody>
      </p:sp>
    </p:spTree>
    <p:extLst>
      <p:ext uri="{BB962C8B-B14F-4D97-AF65-F5344CB8AC3E}">
        <p14:creationId xmlns:p14="http://schemas.microsoft.com/office/powerpoint/2010/main" val="55642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93094" y="5359696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496031"/>
            <a:ext cx="4307619" cy="1668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프로필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공통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MY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관리자 카테고리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한유정</a:t>
            </a:r>
            <a:endParaRPr lang="ko-KR" altLang="en-US" sz="4800" dirty="0">
              <a:latin typeface="돋움" panose="020B0600000101010101" pitchFamily="50" charset="-127"/>
              <a:ea typeface="돋움" panose="020B0600000101010101" pitchFamily="50" charset="-127"/>
              <a:cs typeface="함초롬돋움" panose="020B0604000101010101" pitchFamily="34" charset="-128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603204"/>
            <a:ext cx="1712988" cy="21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7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25513"/>
            <a:ext cx="1503938" cy="49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accent1"/>
                </a:solidFill>
                <a:latin typeface="함초롬돋움"/>
                <a:ea typeface="함초롬돋움"/>
                <a:cs typeface="함초롬돋움"/>
              </a:rPr>
              <a:t>일류 프로필</a:t>
            </a:r>
            <a:endParaRPr lang="ko-KR" altLang="en-US" sz="2000" b="1">
              <a:solidFill>
                <a:schemeClr val="accent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0118" y="2127206"/>
            <a:ext cx="4022392" cy="2390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976534" y="4830953"/>
            <a:ext cx="19495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공통 </a:t>
            </a:r>
            <a:r>
              <a:rPr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MY </a:t>
            </a: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페이지</a:t>
            </a:r>
            <a:endParaRPr lang="ko-KR" altLang="en-US" sz="2400" spc="-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3852" y="4830954"/>
            <a:ext cx="26308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 spc="-3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관리자 카테고리 추가</a:t>
            </a:r>
            <a:endParaRPr lang="ko-KR" altLang="en-US" sz="2400" spc="-30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8924" y="2126228"/>
            <a:ext cx="4452011" cy="2393272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BCF3-96D2-D0F4-ACFB-DC77EB68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E604859B-6537-E0D0-B9A7-EDBC871DB911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8763E-5004-8700-0BEC-19EDAE06A238}"/>
              </a:ext>
            </a:extLst>
          </p:cNvPr>
          <p:cNvSpPr txBox="1"/>
          <p:nvPr/>
        </p:nvSpPr>
        <p:spPr>
          <a:xfrm>
            <a:off x="1159727" y="25513"/>
            <a:ext cx="150393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35C37-E6D2-2695-D25C-25B33EF30BE5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8A721-D569-E391-9A25-EC485EFBF338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BDE5C-A65B-4C27-7551-59DAFB05FE36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5089BC-20BA-084C-E75C-94CBC3D92387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41EA06-6F58-6DD9-9A39-268F06EDF4C4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245E3-B30D-BF1B-1DF8-D52403A25661}"/>
              </a:ext>
            </a:extLst>
          </p:cNvPr>
          <p:cNvSpPr txBox="1"/>
          <p:nvPr/>
        </p:nvSpPr>
        <p:spPr>
          <a:xfrm>
            <a:off x="2135826" y="4830954"/>
            <a:ext cx="222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  <a:r>
              <a:rPr lang="en-US" altLang="ko-KR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경력</a:t>
            </a:r>
            <a:r>
              <a:rPr lang="en-US" altLang="ko-KR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EFA1B-A4E1-2D9C-49A3-E6BD9AF5A3FE}"/>
              </a:ext>
            </a:extLst>
          </p:cNvPr>
          <p:cNvSpPr txBox="1"/>
          <p:nvPr/>
        </p:nvSpPr>
        <p:spPr>
          <a:xfrm>
            <a:off x="7865124" y="4830953"/>
            <a:ext cx="217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학력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E101C3-0C04-DE79-8585-B6DAC92F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97" y="2127392"/>
            <a:ext cx="4545536" cy="238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C9DB10-3CC3-0769-6CF9-CE3F5A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64" y="2127392"/>
            <a:ext cx="4610100" cy="2400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00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81272" y="5355270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커뮤니티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게시글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 신고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/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관리 기능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리뷰 작성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일류 프로필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지은영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495300"/>
            <a:ext cx="1712988" cy="22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91E1A21F-F31B-4B33-A6E3-F3C2EB4E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E9CA44-7137-4F4B-298F-A96DC36AEB02}"/>
              </a:ext>
            </a:extLst>
          </p:cNvPr>
          <p:cNvCxnSpPr>
            <a:cxnSpLocks/>
          </p:cNvCxnSpPr>
          <p:nvPr/>
        </p:nvCxnSpPr>
        <p:spPr>
          <a:xfrm>
            <a:off x="970156" y="1293541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FB5E41-E1F8-83F1-11C0-E8DBC40184CC}"/>
              </a:ext>
            </a:extLst>
          </p:cNvPr>
          <p:cNvSpPr txBox="1"/>
          <p:nvPr/>
        </p:nvSpPr>
        <p:spPr>
          <a:xfrm>
            <a:off x="970156" y="634505"/>
            <a:ext cx="103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16D26-4909-CDA9-96C6-7A230DCEE617}"/>
              </a:ext>
            </a:extLst>
          </p:cNvPr>
          <p:cNvSpPr txBox="1"/>
          <p:nvPr/>
        </p:nvSpPr>
        <p:spPr>
          <a:xfrm>
            <a:off x="1680117" y="753825"/>
            <a:ext cx="252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FFD3C-8111-884F-54EE-C41465E2B148}"/>
              </a:ext>
            </a:extLst>
          </p:cNvPr>
          <p:cNvSpPr txBox="1"/>
          <p:nvPr/>
        </p:nvSpPr>
        <p:spPr>
          <a:xfrm>
            <a:off x="2416418" y="2140633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팀원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4978B-DB62-97C0-EFEF-AB601ED7FCDB}"/>
              </a:ext>
            </a:extLst>
          </p:cNvPr>
          <p:cNvSpPr txBox="1"/>
          <p:nvPr/>
        </p:nvSpPr>
        <p:spPr>
          <a:xfrm>
            <a:off x="1680117" y="2094467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F2992-161B-E064-929E-2AA14EE5D2B5}"/>
              </a:ext>
            </a:extLst>
          </p:cNvPr>
          <p:cNvSpPr txBox="1"/>
          <p:nvPr/>
        </p:nvSpPr>
        <p:spPr>
          <a:xfrm>
            <a:off x="2416418" y="3127955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FBED93-DC1E-5B99-4ADF-5DD380FB33AB}"/>
              </a:ext>
            </a:extLst>
          </p:cNvPr>
          <p:cNvSpPr txBox="1"/>
          <p:nvPr/>
        </p:nvSpPr>
        <p:spPr>
          <a:xfrm>
            <a:off x="1680117" y="3081789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CC41A-1BA8-FDB9-6111-E762A3CA9124}"/>
              </a:ext>
            </a:extLst>
          </p:cNvPr>
          <p:cNvSpPr txBox="1"/>
          <p:nvPr/>
        </p:nvSpPr>
        <p:spPr>
          <a:xfrm>
            <a:off x="2416418" y="4115277"/>
            <a:ext cx="357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주요 기능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소개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D3582-B8CB-6876-7185-2B7BA6734520}"/>
              </a:ext>
            </a:extLst>
          </p:cNvPr>
          <p:cNvSpPr txBox="1"/>
          <p:nvPr/>
        </p:nvSpPr>
        <p:spPr>
          <a:xfrm>
            <a:off x="1660873" y="4055794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553C-236F-4C70-5FF1-844C66E94DCA}"/>
              </a:ext>
            </a:extLst>
          </p:cNvPr>
          <p:cNvSpPr txBox="1"/>
          <p:nvPr/>
        </p:nvSpPr>
        <p:spPr>
          <a:xfrm>
            <a:off x="2416417" y="5780049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Q&amp;A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54ACA-0455-09F1-D2A5-28FDC53E29B3}"/>
              </a:ext>
            </a:extLst>
          </p:cNvPr>
          <p:cNvSpPr txBox="1"/>
          <p:nvPr/>
        </p:nvSpPr>
        <p:spPr>
          <a:xfrm>
            <a:off x="1680117" y="4924580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409D9D-3156-482B-1AD2-D387E9782768}"/>
              </a:ext>
            </a:extLst>
          </p:cNvPr>
          <p:cNvCxnSpPr>
            <a:cxnSpLocks/>
          </p:cNvCxnSpPr>
          <p:nvPr/>
        </p:nvCxnSpPr>
        <p:spPr>
          <a:xfrm>
            <a:off x="970156" y="6319024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54ACA-0455-09F1-D2A5-28FDC53E29B3}"/>
              </a:ext>
            </a:extLst>
          </p:cNvPr>
          <p:cNvSpPr txBox="1"/>
          <p:nvPr/>
        </p:nvSpPr>
        <p:spPr>
          <a:xfrm>
            <a:off x="1679244" y="5780049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CC41A-1BA8-FDB9-6111-E762A3CA9124}"/>
              </a:ext>
            </a:extLst>
          </p:cNvPr>
          <p:cNvSpPr txBox="1"/>
          <p:nvPr/>
        </p:nvSpPr>
        <p:spPr>
          <a:xfrm>
            <a:off x="2416417" y="4962368"/>
            <a:ext cx="357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시연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8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B4D11-05D1-7618-AE83-24E3F017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50D7B5BB-D6B4-28DD-868E-1E16C2C72F1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F29F5-C184-EC7C-6061-7C206A76DA3F}"/>
              </a:ext>
            </a:extLst>
          </p:cNvPr>
          <p:cNvSpPr txBox="1"/>
          <p:nvPr/>
        </p:nvSpPr>
        <p:spPr>
          <a:xfrm>
            <a:off x="1159727" y="25513"/>
            <a:ext cx="117852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464E1-D294-FAA5-5571-7FBA64664459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2C98EE-A428-0494-3535-2BB627F5B43F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503CD-89B3-FEF4-475C-77AA2A0655EF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A28DA9-796A-D9B5-FB1D-1870C08C1C57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499D05-71CD-029A-C561-59618680D920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7BFDA-D58E-B2C2-CD5F-B4A2E07997B0}"/>
              </a:ext>
            </a:extLst>
          </p:cNvPr>
          <p:cNvSpPr txBox="1"/>
          <p:nvPr/>
        </p:nvSpPr>
        <p:spPr>
          <a:xfrm>
            <a:off x="2637569" y="4830954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0F36F-6F9C-6ECD-C0E6-6247E8ECC50B}"/>
              </a:ext>
            </a:extLst>
          </p:cNvPr>
          <p:cNvSpPr txBox="1"/>
          <p:nvPr/>
        </p:nvSpPr>
        <p:spPr>
          <a:xfrm>
            <a:off x="7922834" y="4830953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상세글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96979B3D-9789-3E47-0D0F-AAB4E0E1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1" y="2117027"/>
            <a:ext cx="4372270" cy="2400300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3F7C2712-FD5B-57C9-ABB4-3BF81C5B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948"/>
          <a:stretch>
            <a:fillRect/>
          </a:stretch>
        </p:blipFill>
        <p:spPr>
          <a:xfrm>
            <a:off x="6728021" y="2123061"/>
            <a:ext cx="4446585" cy="2394266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411072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BAFC-7E30-7E3E-C5AE-3FF338AB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BDAF246E-A756-4DFA-5C61-B902AC90B891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4B88E-615C-D9D4-2434-10FC0F54023C}"/>
              </a:ext>
            </a:extLst>
          </p:cNvPr>
          <p:cNvSpPr txBox="1"/>
          <p:nvPr/>
        </p:nvSpPr>
        <p:spPr>
          <a:xfrm>
            <a:off x="1159727" y="25513"/>
            <a:ext cx="117852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F543D-3F77-B569-5F94-122CE0A7C61F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FE237-7BA8-4ED7-011A-053E17CAD065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B7384-200E-390F-80B7-4B83A691156C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5A21D-11D7-10F0-E1B4-36B3B5797E1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1BE945-A391-FC86-A853-1815E4BFA3B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97B45-56A6-2B06-E76D-7761E8660269}"/>
              </a:ext>
            </a:extLst>
          </p:cNvPr>
          <p:cNvSpPr txBox="1"/>
          <p:nvPr/>
        </p:nvSpPr>
        <p:spPr>
          <a:xfrm>
            <a:off x="2193539" y="4830954"/>
            <a:ext cx="211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리뷰 작성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8A747-E5BE-F8C9-1A2C-0FC4FD2A5615}"/>
              </a:ext>
            </a:extLst>
          </p:cNvPr>
          <p:cNvSpPr txBox="1"/>
          <p:nvPr/>
        </p:nvSpPr>
        <p:spPr>
          <a:xfrm>
            <a:off x="7478805" y="4830953"/>
            <a:ext cx="294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게시글 신고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34B503-C36A-A44C-859F-7E0D486F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55" y="2117027"/>
            <a:ext cx="4322771" cy="24003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DD2F83-0914-E5F0-8EFD-CBF5B207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96" y="2117027"/>
            <a:ext cx="4202349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36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783569" y="5355270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숨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7363680" y="1175944"/>
            <a:ext cx="4307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채팅 페이지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채팅 리스트 페이지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Websocket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실시간 채팅 기능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실시간 알림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BC0B7-016F-F1DB-6E5A-F5DA20FC4E8A}"/>
              </a:ext>
            </a:extLst>
          </p:cNvPr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>
                <a:solidFill>
                  <a:schemeClr val="accent6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함초롬돋움" panose="020B0604000101010101" pitchFamily="34" charset="-128"/>
              </a:rPr>
              <a:t>여의동</a:t>
            </a:r>
            <a:endParaRPr lang="ko-KR" altLang="en-US" sz="4800" dirty="0">
              <a:solidFill>
                <a:schemeClr val="accent6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  <a:cs typeface="함초롬돋움" panose="020B0604000101010101" pitchFamily="34" charset="-128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1" y="523875"/>
            <a:ext cx="1712988" cy="21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0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5F426-0602-1ED4-E519-B3630072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E5F2EEF8-77E8-0666-E524-5D2409E6FFF6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7433C-90FB-D9C2-CB6E-B47D01D3EED0}"/>
              </a:ext>
            </a:extLst>
          </p:cNvPr>
          <p:cNvSpPr txBox="1"/>
          <p:nvPr/>
        </p:nvSpPr>
        <p:spPr>
          <a:xfrm>
            <a:off x="1159727" y="25513"/>
            <a:ext cx="2888932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채팅 리스트</a:t>
            </a:r>
            <a:r>
              <a:rPr lang="en-US" altLang="ko-KR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</a:t>
            </a: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b="1" dirty="0" err="1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견적보내기</a:t>
            </a:r>
            <a:endParaRPr lang="ko-KR" altLang="en-US" sz="2000" b="1" dirty="0">
              <a:solidFill>
                <a:schemeClr val="accent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9E7E5-AAA8-1942-6C0A-415915608EE9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9F2008-507A-96B3-6719-D247F2D19D1C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F213F-8846-8D6F-493D-FE88CD54B266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07628-8F94-446C-3166-2ACC55E795B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C52C9-23E8-AA2A-54EE-210568813C7B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9C460-C764-4DC3-D832-F050BAA087A2}"/>
              </a:ext>
            </a:extLst>
          </p:cNvPr>
          <p:cNvSpPr txBox="1"/>
          <p:nvPr/>
        </p:nvSpPr>
        <p:spPr>
          <a:xfrm>
            <a:off x="2453228" y="4830954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견적  페이지</a:t>
            </a:r>
            <a:endParaRPr lang="ko-KR" altLang="en-US" sz="2400" spc="-300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BF6B7-5F50-77D8-FBA0-878C1DBA0C30}"/>
              </a:ext>
            </a:extLst>
          </p:cNvPr>
          <p:cNvSpPr txBox="1"/>
          <p:nvPr/>
        </p:nvSpPr>
        <p:spPr>
          <a:xfrm>
            <a:off x="7765745" y="4830953"/>
            <a:ext cx="237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채팅 리스트 페이지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C4D909-8F0F-943B-8DE4-7626BCF4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4" y="2134144"/>
            <a:ext cx="4203286" cy="2383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31" y="2117028"/>
            <a:ext cx="4423608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C3146-F834-CD19-DB00-0F47638A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38AA1D11-A9DF-BFE3-115F-46E5548D845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00CA3-CD02-2277-A0F2-037B58476A3A}"/>
              </a:ext>
            </a:extLst>
          </p:cNvPr>
          <p:cNvSpPr txBox="1"/>
          <p:nvPr/>
        </p:nvSpPr>
        <p:spPr>
          <a:xfrm>
            <a:off x="1159727" y="25513"/>
            <a:ext cx="681597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채팅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E71ED-3108-5CCE-B481-0E678B5E0462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975271-CBE4-3A9A-13E4-8260579B8C78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643FEE-74A8-E909-87A1-0FD12CEA2C0C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8B8EA-9C98-9E51-BC80-CC8357EE8063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5C48D0-BF91-5394-C569-5C26DE4B42C3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57944-8D2C-7E11-A512-025B49F502CB}"/>
              </a:ext>
            </a:extLst>
          </p:cNvPr>
          <p:cNvSpPr txBox="1"/>
          <p:nvPr/>
        </p:nvSpPr>
        <p:spPr>
          <a:xfrm>
            <a:off x="2323385" y="4830954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회원 시점 채팅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E8292-50D0-00B3-E249-DB17E3D3577D}"/>
              </a:ext>
            </a:extLst>
          </p:cNvPr>
          <p:cNvSpPr txBox="1"/>
          <p:nvPr/>
        </p:nvSpPr>
        <p:spPr>
          <a:xfrm>
            <a:off x="7998176" y="4830953"/>
            <a:ext cx="190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 시점 채팅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CBF195-D435-83B7-A38D-AAE84007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2117027"/>
            <a:ext cx="4365380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F3AEE3-6C3A-5193-A2E0-B01C315A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8" r="14238"/>
          <a:stretch/>
        </p:blipFill>
        <p:spPr>
          <a:xfrm>
            <a:off x="6852003" y="2117027"/>
            <a:ext cx="4198621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9B514-5185-96A1-076E-1FB1C1F84EF8}"/>
              </a:ext>
            </a:extLst>
          </p:cNvPr>
          <p:cNvSpPr txBox="1"/>
          <p:nvPr/>
        </p:nvSpPr>
        <p:spPr>
          <a:xfrm>
            <a:off x="3133899" y="6110120"/>
            <a:ext cx="771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smtClean="0"/>
              <a:t>로그인 된 아이디와 </a:t>
            </a:r>
            <a:r>
              <a:rPr lang="ko-KR" altLang="en-US" dirty="0"/>
              <a:t>비교해 송신은 오른쪽 수신은 왼쪽</a:t>
            </a:r>
          </a:p>
        </p:txBody>
      </p:sp>
    </p:spTree>
    <p:extLst>
      <p:ext uri="{BB962C8B-B14F-4D97-AF65-F5344CB8AC3E}">
        <p14:creationId xmlns:p14="http://schemas.microsoft.com/office/powerpoint/2010/main" val="41501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140060"/>
            <a:ext cx="16594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주요 기능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830" y="175075"/>
            <a:ext cx="82266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9727" y="518533"/>
            <a:ext cx="22092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실시간 채팅</a:t>
            </a: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댓글 알림</a:t>
            </a:r>
            <a:endParaRPr lang="ko-KR" altLang="en-US" sz="16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048" y="1806920"/>
            <a:ext cx="5439971" cy="227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웹소켓을 이용한 실시간 채팅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웹소켓을 사용한 이유는？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ajax, http</a:t>
            </a:r>
            <a:r>
              <a:rPr lang="ko-KR" altLang="en-US">
                <a:latin typeface="맑은 고딕"/>
                <a:ea typeface="맑은 고딕"/>
              </a:rPr>
              <a:t>는 단방향 통신이기에 요청없이 응답을 받을수 없어 실시간 채팅에 용이하지 않음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댓글 알림도 웹소켓을 이용하였기 때문에 실시간 알림이 가능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6450" y="2117026"/>
            <a:ext cx="4876620" cy="3320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 rot="0">
            <a:off x="10783569" y="5355270"/>
            <a:ext cx="1135380" cy="1015663"/>
            <a:chOff x="8694421" y="4990283"/>
            <a:chExt cx="113538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694421" y="4990283"/>
              <a:ext cx="11353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양재붓꽃체L"/>
                  <a:ea typeface="양재붓꽃체L"/>
                </a:rPr>
                <a:t>숨</a:t>
              </a:r>
              <a:endParaRPr lang="ko-KR" altLang="en-US" sz="6000">
                <a:latin typeface="양재붓꽃체L"/>
                <a:ea typeface="양재붓꽃체L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724900" y="5076306"/>
              <a:ext cx="0" cy="50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732520" y="5083926"/>
              <a:ext cx="86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01200" y="5083926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166860" y="5998326"/>
              <a:ext cx="43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363679" y="1478280"/>
            <a:ext cx="4307620" cy="17392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>
                <a:latin typeface="돋움"/>
                <a:ea typeface="돋움"/>
                <a:cs typeface="함초롬돋움"/>
              </a:rPr>
              <a:t>일류 프로필 페이지</a:t>
            </a:r>
            <a:endParaRPr lang="ko-KR" altLang="en-US" sz="2400" b="1">
              <a:latin typeface="돋움"/>
              <a:ea typeface="돋움"/>
              <a:cs typeface="함초롬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400" b="1">
                <a:latin typeface="돋움"/>
                <a:ea typeface="돋움"/>
                <a:cs typeface="함초롬돋움"/>
              </a:rPr>
              <a:t>관리자 게시판 페이지</a:t>
            </a:r>
            <a:endParaRPr lang="ko-KR" altLang="en-US" sz="2400" b="1">
              <a:latin typeface="돋움"/>
              <a:ea typeface="돋움"/>
              <a:cs typeface="함초롬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400" b="1">
                <a:latin typeface="돋움"/>
                <a:ea typeface="돋움"/>
                <a:cs typeface="함초롬돋움"/>
              </a:rPr>
              <a:t>포트폴리오 페이지</a:t>
            </a:r>
            <a:endParaRPr lang="ko-KR" altLang="en-US" sz="2400" b="1">
              <a:latin typeface="돋움"/>
              <a:ea typeface="돋움"/>
              <a:cs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735" y="3048663"/>
            <a:ext cx="2138440" cy="10279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4800">
                <a:solidFill>
                  <a:schemeClr val="accent6">
                    <a:lumMod val="75000"/>
                  </a:schemeClr>
                </a:solidFill>
                <a:latin typeface="돋움"/>
                <a:ea typeface="돋움"/>
                <a:cs typeface="함초롬돋움"/>
              </a:rPr>
              <a:t>문성현</a:t>
            </a:r>
            <a:endParaRPr lang="ko-KR" altLang="en-US" sz="4800">
              <a:solidFill>
                <a:schemeClr val="accent6">
                  <a:lumMod val="75000"/>
                </a:schemeClr>
              </a:solidFill>
              <a:latin typeface="돋움"/>
              <a:ea typeface="돋움"/>
              <a:cs typeface="함초롬돋움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4927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1461" y="504825"/>
            <a:ext cx="1712988" cy="2214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D591-B968-10B5-DB8B-8B749315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C876065C-35BF-07AA-6FBD-4FDA3E2D6AE4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3E3AE-7BDE-7936-28E1-F1AAB6FFED49}"/>
              </a:ext>
            </a:extLst>
          </p:cNvPr>
          <p:cNvSpPr txBox="1"/>
          <p:nvPr/>
        </p:nvSpPr>
        <p:spPr>
          <a:xfrm>
            <a:off x="1159727" y="25513"/>
            <a:ext cx="150393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7AD77-F9EA-CAEA-8BC0-79B58D61DB7F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80F1FA-761B-AE98-AD61-19FDA7A54202}"/>
              </a:ext>
            </a:extLst>
          </p:cNvPr>
          <p:cNvSpPr/>
          <p:nvPr/>
        </p:nvSpPr>
        <p:spPr>
          <a:xfrm>
            <a:off x="516577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1070BF-D10A-FC06-E958-6AE1B0A4EFC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51A8A-0BD9-813C-61AC-47EEAA9FDCE4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FA0E93-EA9C-74A3-5826-7C1326E4C8D7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8FA01-0CA6-A34D-D332-FC87BDDE6738}"/>
              </a:ext>
            </a:extLst>
          </p:cNvPr>
          <p:cNvSpPr txBox="1"/>
          <p:nvPr/>
        </p:nvSpPr>
        <p:spPr>
          <a:xfrm>
            <a:off x="1776762" y="4830954"/>
            <a:ext cx="294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 작성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3756D-46E7-2F7E-1326-876CECB924E1}"/>
              </a:ext>
            </a:extLst>
          </p:cNvPr>
          <p:cNvSpPr txBox="1"/>
          <p:nvPr/>
        </p:nvSpPr>
        <p:spPr>
          <a:xfrm>
            <a:off x="7895583" y="4830953"/>
            <a:ext cx="2111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상대 시점 프로필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DB1D22-E306-A8AA-CA03-C0530631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2127392"/>
            <a:ext cx="4320989" cy="238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E94860-5DA7-14AF-6D03-1CA82A4EAC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3"/>
          <a:stretch/>
        </p:blipFill>
        <p:spPr>
          <a:xfrm>
            <a:off x="6844007" y="2127392"/>
            <a:ext cx="4197455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291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E4C1-29BF-08BE-6685-876AD281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6ADED6BF-1150-15E3-839C-79C82626465C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21626-2DB8-6FAE-B092-5584329AA197}"/>
              </a:ext>
            </a:extLst>
          </p:cNvPr>
          <p:cNvSpPr txBox="1"/>
          <p:nvPr/>
        </p:nvSpPr>
        <p:spPr>
          <a:xfrm>
            <a:off x="1159727" y="25513"/>
            <a:ext cx="1178528" cy="493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2587A-CDC6-748D-1D12-CA73C6206E9A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B8EC80-FC1C-B228-4E22-8D5A5D05F379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4EDEE5-3B10-C3C9-E35B-F238873145CE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9E1B35-AE64-B767-1742-F59DF04492FE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9FF913-D1AE-384E-BE2A-FDC74E8B3174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6044D-FB1F-1B76-497B-D7A4005B0DA8}"/>
              </a:ext>
            </a:extLst>
          </p:cNvPr>
          <p:cNvSpPr txBox="1"/>
          <p:nvPr/>
        </p:nvSpPr>
        <p:spPr>
          <a:xfrm>
            <a:off x="1773560" y="4830954"/>
            <a:ext cx="2951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일류 프로필</a:t>
            </a:r>
            <a:r>
              <a:rPr lang="en-US" altLang="ko-KR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</a:t>
            </a:r>
            <a:r>
              <a:rPr lang="ko-KR" altLang="en-US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포트폴리오</a:t>
            </a:r>
            <a:r>
              <a:rPr lang="en-US" altLang="ko-KR" sz="2400" spc="-300" dirty="0" smtClean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  <a:endParaRPr lang="ko-KR" altLang="en-US" sz="2400" spc="-300" dirty="0">
              <a:solidFill>
                <a:schemeClr val="bg1"/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55086-F0CA-767A-FED4-D01AFBF056CA}"/>
              </a:ext>
            </a:extLst>
          </p:cNvPr>
          <p:cNvSpPr txBox="1"/>
          <p:nvPr/>
        </p:nvSpPr>
        <p:spPr>
          <a:xfrm>
            <a:off x="7765738" y="483095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관리자 게시판 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541EBE-7E2F-7E82-3A76-8AF9BB66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32" y="2117027"/>
            <a:ext cx="4378120" cy="2400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7" y="2117028"/>
            <a:ext cx="282487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2693366" cy="1053574"/>
            <a:chOff x="3803546" y="2667813"/>
            <a:chExt cx="2693366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2693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프로젝트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시연</a:t>
              </a:r>
              <a:endParaRPr lang="ko-KR" altLang="en-US" sz="32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10999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0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53580-39CF-B91E-F04C-82D4DB780E1B}"/>
              </a:ext>
            </a:extLst>
          </p:cNvPr>
          <p:cNvGrpSpPr/>
          <p:nvPr/>
        </p:nvGrpSpPr>
        <p:grpSpPr>
          <a:xfrm>
            <a:off x="2699573" y="2902231"/>
            <a:ext cx="1898277" cy="1053574"/>
            <a:chOff x="3803546" y="2667813"/>
            <a:chExt cx="1898277" cy="1053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361BF-24AD-BD18-8407-3DD219FC341F}"/>
                </a:ext>
              </a:extLst>
            </p:cNvPr>
            <p:cNvSpPr txBox="1"/>
            <p:nvPr/>
          </p:nvSpPr>
          <p:spPr>
            <a:xfrm>
              <a:off x="3803546" y="3136612"/>
              <a:ext cx="18982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팀원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3B768-27E0-8E24-0EBD-D6C0B8A35B2F}"/>
                </a:ext>
              </a:extLst>
            </p:cNvPr>
            <p:cNvSpPr txBox="1"/>
            <p:nvPr/>
          </p:nvSpPr>
          <p:spPr>
            <a:xfrm>
              <a:off x="3803546" y="2667813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1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8154" y="2587084"/>
            <a:ext cx="3935693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3800" b="1">
                <a:solidFill>
                  <a:schemeClr val="accent6">
                    <a:lumMod val="50000"/>
                  </a:schemeClr>
                </a:solidFill>
              </a:rPr>
              <a:t>Q&amp;A</a:t>
            </a:r>
            <a:endParaRPr lang="ko-KR" altLang="en-US" sz="13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559540" y="939170"/>
            <a:ext cx="1098378" cy="40011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Part 5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, 자기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1266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319" y="3136612"/>
            <a:ext cx="217239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감사합니다</a:t>
            </a:r>
            <a:endParaRPr lang="ko-KR" altLang="en-US" sz="32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140060"/>
            <a:ext cx="169790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팀원 소개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804" y="175075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100" name=""/>
          <p:cNvGrpSpPr/>
          <p:nvPr/>
        </p:nvGrpSpPr>
        <p:grpSpPr>
          <a:xfrm rot="0">
            <a:off x="174930" y="1349721"/>
            <a:ext cx="2136995" cy="5006016"/>
            <a:chOff x="174930" y="1349721"/>
            <a:chExt cx="2136995" cy="5006016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174930" y="1349721"/>
              <a:ext cx="2136995" cy="5006016"/>
            </a:xfrm>
            <a:prstGeom prst="roundRect">
              <a:avLst>
                <a:gd name="adj" fmla="val 11221"/>
              </a:avLst>
            </a:prstGeom>
            <a:solidFill>
              <a:srgbClr val="bd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9227" y="3360975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김하경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76395" y="3758300"/>
              <a:ext cx="14341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350858" y="3414987"/>
              <a:ext cx="43794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팀장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4088" y="3850513"/>
              <a:ext cx="112562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프로젝트 총괄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7397" y="4140369"/>
              <a:ext cx="12330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DB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설계 및 연동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0614" y="4688582"/>
              <a:ext cx="112562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관리자 페이지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6622" y="4414705"/>
              <a:ext cx="196880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회원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,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일류 로그인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/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회원가입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16195" y="4943700"/>
              <a:ext cx="186140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전체적인 일류 검색 기능 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33164" y="5238588"/>
              <a:ext cx="8274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일류 매칭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5173" y="1631308"/>
              <a:ext cx="1296568" cy="16095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5015" y="1604258"/>
              <a:ext cx="1316884" cy="1644559"/>
            </a:xfrm>
            <a:prstGeom prst="rect">
              <a:avLst/>
            </a:prstGeom>
          </p:spPr>
        </p:pic>
      </p:grpSp>
      <p:grpSp>
        <p:nvGrpSpPr>
          <p:cNvPr id="99" name=""/>
          <p:cNvGrpSpPr/>
          <p:nvPr/>
        </p:nvGrpSpPr>
        <p:grpSpPr>
          <a:xfrm rot="0">
            <a:off x="2598807" y="1349721"/>
            <a:ext cx="2136995" cy="5006016"/>
            <a:chOff x="2598807" y="1349721"/>
            <a:chExt cx="2136995" cy="500601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598807" y="1349721"/>
              <a:ext cx="2136995" cy="5006016"/>
            </a:xfrm>
            <a:prstGeom prst="roundRect">
              <a:avLst>
                <a:gd name="adj" fmla="val 11221"/>
              </a:avLst>
            </a:prstGeom>
            <a:solidFill>
              <a:srgbClr val="bd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69524" y="3353431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한유정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936962" y="3758300"/>
              <a:ext cx="14341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36648" y="3407675"/>
              <a:ext cx="564578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부팀장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34535" y="3847378"/>
              <a:ext cx="12330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DB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설계 및 연동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162776" y="4124377"/>
              <a:ext cx="97654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일류 프로필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29951" y="4678375"/>
              <a:ext cx="127470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관리자 카테고리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52379" y="4414706"/>
              <a:ext cx="119295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공통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MY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프로필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036732" y="1605966"/>
              <a:ext cx="1208601" cy="16428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38066" y="1609767"/>
              <a:ext cx="1215382" cy="1634134"/>
            </a:xfrm>
            <a:prstGeom prst="rect">
              <a:avLst/>
            </a:prstGeom>
          </p:spPr>
        </p:pic>
      </p:grpSp>
      <p:grpSp>
        <p:nvGrpSpPr>
          <p:cNvPr id="98" name=""/>
          <p:cNvGrpSpPr/>
          <p:nvPr/>
        </p:nvGrpSpPr>
        <p:grpSpPr>
          <a:xfrm rot="0">
            <a:off x="5041064" y="1349721"/>
            <a:ext cx="2136995" cy="5006016"/>
            <a:chOff x="5041064" y="1349721"/>
            <a:chExt cx="2136995" cy="5006016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5041064" y="1349721"/>
              <a:ext cx="2136995" cy="5006016"/>
            </a:xfrm>
            <a:prstGeom prst="roundRect">
              <a:avLst>
                <a:gd name="adj" fmla="val 11221"/>
              </a:avLst>
            </a:prstGeom>
            <a:solidFill>
              <a:srgbClr val="bd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2986" y="3361051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지은영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5380904" y="3758300"/>
              <a:ext cx="14341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255202" y="3415063"/>
              <a:ext cx="43794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팀원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48198" y="3847378"/>
              <a:ext cx="12330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DB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설계 및 연동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78455" y="4124376"/>
              <a:ext cx="8274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커뮤니티 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59437" y="4414706"/>
              <a:ext cx="167706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게시글 신고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/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관리 기능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684231" y="4704571"/>
              <a:ext cx="82747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리뷰 작성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357053" y="4994436"/>
              <a:ext cx="147027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일류 프로필 페이지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497412" y="1567792"/>
              <a:ext cx="1230892" cy="167236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89690" y="1591840"/>
              <a:ext cx="1249265" cy="1661522"/>
            </a:xfrm>
            <a:prstGeom prst="rect">
              <a:avLst/>
            </a:prstGeom>
          </p:spPr>
        </p:pic>
      </p:grpSp>
      <p:grpSp>
        <p:nvGrpSpPr>
          <p:cNvPr id="97" name=""/>
          <p:cNvGrpSpPr/>
          <p:nvPr/>
        </p:nvGrpSpPr>
        <p:grpSpPr>
          <a:xfrm rot="0">
            <a:off x="7440136" y="1349721"/>
            <a:ext cx="2213171" cy="5006016"/>
            <a:chOff x="7440137" y="1349721"/>
            <a:chExt cx="2213171" cy="5006016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7464941" y="1349721"/>
              <a:ext cx="2136995" cy="5006016"/>
            </a:xfrm>
            <a:prstGeom prst="roundRect">
              <a:avLst>
                <a:gd name="adj" fmla="val 11221"/>
              </a:avLst>
            </a:prstGeom>
            <a:solidFill>
              <a:srgbClr val="bd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35043" y="3369843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여의동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833159" y="3758300"/>
              <a:ext cx="14341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692019" y="3423636"/>
              <a:ext cx="43794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/>
                  <a:ea typeface="Adobe 고딕 Std B"/>
                </a:rPr>
                <a:t>팀원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/>
                <a:ea typeface="Adobe 고딕 Std B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30206" y="3847378"/>
              <a:ext cx="12330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DB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설계 및 연동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058447" y="4127709"/>
              <a:ext cx="976549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채팅 페이지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40137" y="4704571"/>
              <a:ext cx="221317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WebSocket 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실시간 채팅 기능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86125" y="4981570"/>
              <a:ext cx="132119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실시간 알림 기능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31601" y="1590652"/>
              <a:ext cx="1215000" cy="1620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7811584" y="4414706"/>
              <a:ext cx="147027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채팅 리스트 페이지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7910858" y="1553863"/>
              <a:ext cx="1296568" cy="16767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896330" y="1550399"/>
              <a:ext cx="1311096" cy="1685528"/>
            </a:xfrm>
            <a:prstGeom prst="rect">
              <a:avLst/>
            </a:prstGeom>
          </p:spPr>
        </p:pic>
      </p:grpSp>
      <p:grpSp>
        <p:nvGrpSpPr>
          <p:cNvPr id="85" name="그룹 84"/>
          <p:cNvGrpSpPr/>
          <p:nvPr/>
        </p:nvGrpSpPr>
        <p:grpSpPr>
          <a:xfrm rot="0">
            <a:off x="9897806" y="1349721"/>
            <a:ext cx="2136995" cy="5006016"/>
            <a:chOff x="9897807" y="1349721"/>
            <a:chExt cx="2136995" cy="5006016"/>
          </a:xfrm>
        </p:grpSpPr>
        <p:sp>
          <p:nvSpPr>
            <p:cNvPr id="86" name="모서리가 둥근 직사각형 64"/>
            <p:cNvSpPr/>
            <p:nvPr/>
          </p:nvSpPr>
          <p:spPr>
            <a:xfrm>
              <a:off x="9897807" y="1349721"/>
              <a:ext cx="2136995" cy="5006016"/>
            </a:xfrm>
            <a:prstGeom prst="roundRect">
              <a:avLst>
                <a:gd name="adj" fmla="val 11221"/>
              </a:avLst>
            </a:prstGeom>
            <a:solidFill>
              <a:srgbClr val="bde0e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87" name="TextBox 28"/>
            <p:cNvSpPr txBox="1"/>
            <p:nvPr/>
          </p:nvSpPr>
          <p:spPr>
            <a:xfrm>
              <a:off x="10587297" y="3369843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dobe 고딕 Std B"/>
                  <a:ea typeface="Adobe 고딕 Std B"/>
                </a:rPr>
                <a:t>문성현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dobe 고딕 Std B"/>
                <a:ea typeface="Adobe 고딕 Std B"/>
              </a:endParaRPr>
            </a:p>
          </p:txBody>
        </p:sp>
        <p:cxnSp>
          <p:nvCxnSpPr>
            <p:cNvPr id="88" name="직선 연결선 29"/>
            <p:cNvCxnSpPr/>
            <p:nvPr/>
          </p:nvCxnSpPr>
          <p:spPr>
            <a:xfrm>
              <a:off x="10285413" y="3758300"/>
              <a:ext cx="1434125" cy="0"/>
            </a:xfrm>
            <a:prstGeom prst="line">
              <a:avLst/>
            </a:prstGeom>
            <a:noFill/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  <a:effectLst/>
          </p:spPr>
        </p:cxnSp>
        <p:sp>
          <p:nvSpPr>
            <p:cNvPr id="89" name="TextBox 40"/>
            <p:cNvSpPr txBox="1"/>
            <p:nvPr/>
          </p:nvSpPr>
          <p:spPr>
            <a:xfrm>
              <a:off x="11153262" y="3432091"/>
              <a:ext cx="43794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dobe 고딕 Std B"/>
                  <a:ea typeface="Adobe 고딕 Std B"/>
                </a:rPr>
                <a:t>팀원</a:t>
              </a:r>
  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dobe 고딕 Std B"/>
                <a:ea typeface="Adobe 고딕 Std B"/>
              </a:endParaRPr>
            </a:p>
          </p:txBody>
        </p:sp>
        <p:sp>
          <p:nvSpPr>
            <p:cNvPr id="90" name="TextBox 53"/>
            <p:cNvSpPr txBox="1"/>
            <p:nvPr/>
          </p:nvSpPr>
          <p:spPr>
            <a:xfrm>
              <a:off x="10382460" y="3847378"/>
              <a:ext cx="12330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함초롬돋움"/>
                  <a:ea typeface="함초롬돋움"/>
                  <a:cs typeface="함초롬돋움"/>
                </a:rPr>
                <a:t>DB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함초롬돋움"/>
                  <a:ea typeface="함초롬돋움"/>
                  <a:cs typeface="함초롬돋움"/>
                </a:rPr>
                <a:t>설계 및 연동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91" name="TextBox 54"/>
            <p:cNvSpPr txBox="1"/>
            <p:nvPr/>
          </p:nvSpPr>
          <p:spPr>
            <a:xfrm>
              <a:off x="10263839" y="4124377"/>
              <a:ext cx="147027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함초롬돋움"/>
                  <a:ea typeface="함초롬돋움"/>
                  <a:cs typeface="함초롬돋움"/>
                </a:rPr>
                <a:t>일류 프로필 페이지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92" name="TextBox 61"/>
            <p:cNvSpPr txBox="1"/>
            <p:nvPr/>
          </p:nvSpPr>
          <p:spPr>
            <a:xfrm>
              <a:off x="10243185" y="4414706"/>
              <a:ext cx="148780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함초롬돋움"/>
                  <a:ea typeface="함초롬돋움"/>
                  <a:cs typeface="함초롬돋움"/>
                </a:rPr>
                <a:t>관리자 게시판 관리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93" name="TextBox 66"/>
            <p:cNvSpPr txBox="1"/>
            <p:nvPr/>
          </p:nvSpPr>
          <p:spPr>
            <a:xfrm>
              <a:off x="10291494" y="4702715"/>
              <a:ext cx="142378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함초롬돋움"/>
                  <a:ea typeface="함초롬돋움"/>
                  <a:cs typeface="함초롬돋움"/>
                </a:rPr>
                <a:t>포트폴리오 페이지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pic>
          <p:nvPicPr>
            <p:cNvPr id="94" name="그림 8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412589" y="1531003"/>
              <a:ext cx="1178614" cy="1620000"/>
            </a:xfrm>
            <a:prstGeom prst="rect">
              <a:avLst/>
            </a:prstGeom>
          </p:spPr>
        </p:pic>
        <p:sp>
          <p:nvSpPr>
            <p:cNvPr id="95" name="직사각형 83"/>
            <p:cNvSpPr/>
            <p:nvPr/>
          </p:nvSpPr>
          <p:spPr>
            <a:xfrm>
              <a:off x="10344678" y="1527539"/>
              <a:ext cx="1296568" cy="167676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  <p:pic>
          <p:nvPicPr>
            <p:cNvPr id="96" name="그림 2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344678" y="1527539"/>
              <a:ext cx="1296568" cy="16855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2733441" cy="1053574"/>
            <a:chOff x="3803546" y="2667813"/>
            <a:chExt cx="2733441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2733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프로젝트 개요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2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2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6281842" y="3679977"/>
            <a:ext cx="5146441" cy="2369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272169" y="1343885"/>
            <a:ext cx="5146680" cy="23597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60086" y="1346869"/>
            <a:ext cx="5015788" cy="2369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260087" y="3695349"/>
            <a:ext cx="5021755" cy="23597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140060"/>
            <a:ext cx="2316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60088" y="3696630"/>
            <a:ext cx="101587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78137" y="1338147"/>
            <a:ext cx="0" cy="47169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0088" y="1534745"/>
            <a:ext cx="4459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01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1115" y="1534745"/>
            <a:ext cx="4443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03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0088" y="3893227"/>
            <a:ext cx="4780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1115" y="3893227"/>
            <a:ext cx="4892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04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16683" y="3024381"/>
            <a:ext cx="4829695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분야의 일류 전문가와 사용자를 연결하여 품질 높은 서비스 제공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전문가 검색 및 선택 과정의 효율성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9727" y="518533"/>
            <a:ext cx="14382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프로젝트 소개</a:t>
            </a:r>
            <a:endParaRPr lang="ko-KR" altLang="en-US" sz="16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9823" y="1488586"/>
            <a:ext cx="1427470" cy="14274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4649" y="3759098"/>
            <a:ext cx="1652778" cy="16527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90126" y="5410063"/>
            <a:ext cx="408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회원의 요구 사항에 맞춤화된 서비스 제공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직관적인 서비스 선택 과정을 통한 빠른 매칭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91738" y="3982140"/>
            <a:ext cx="1255116" cy="12551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16682" y="5410063"/>
            <a:ext cx="4829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커뮤니티를 통해 고객과 서비스 제공자 간의 원활한 소통 도모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플랫폼 내 채팅</a:t>
            </a:r>
            <a:r>
              <a:rPr lang="en-US" altLang="ko-KR" sz="120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리뷰 및 평가 시스템으로 서비스 품질 향상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1115" y="1838891"/>
            <a:ext cx="14702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간편한 전문가 연결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1761" y="1838891"/>
            <a:ext cx="11256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프로젝트 목표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1761" y="4227015"/>
            <a:ext cx="13211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회원 중심 서비스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1115" y="4227015"/>
            <a:ext cx="8274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소통 강화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39376" y="3112464"/>
            <a:ext cx="4847537" cy="44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사용자들에게 필요한 서비스를 일류와 매칭하여 맞춤화된 서비스를 제공하고 회원과 일류 간 소통 기능 제공</a:t>
            </a:r>
            <a:endParaRPr lang="ko-KR" altLang="en-US" sz="12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07303" y="1538869"/>
            <a:ext cx="1427470" cy="1427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/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59727" y="140060"/>
            <a:ext cx="2316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9727" y="518533"/>
            <a:ext cx="59663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함초롬돋움"/>
                <a:ea typeface="함초롬돋움"/>
                <a:cs typeface="함초롬돋움"/>
              </a:rPr>
              <a:t>ERD</a:t>
            </a:r>
            <a:endParaRPr lang="ko-KR" altLang="en-US" sz="1600" b="1">
              <a:solidFill>
                <a:schemeClr val="accent1">
                  <a:lumMod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530" y="1334394"/>
            <a:ext cx="10363431" cy="48133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9253" y="1610360"/>
            <a:ext cx="8653494" cy="41788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84774" y="2108222"/>
            <a:ext cx="1593426" cy="3555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3393721" y="4937754"/>
            <a:ext cx="3139159" cy="970279"/>
          </a:xfrm>
          <a:prstGeom prst="rect">
            <a:avLst/>
          </a:prstGeom>
          <a:noFill/>
          <a:ln>
            <a:solidFill>
              <a:srgbClr val="0171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0854" y="3429000"/>
            <a:ext cx="1593426" cy="9702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87080" y="2219960"/>
            <a:ext cx="1315720" cy="736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27120" y="1554480"/>
            <a:ext cx="2829560" cy="183388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1" animBg="1"/>
      <p:bldP spid="1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 기술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7792DB-1256-920C-2F8D-06A760AAC3F9}"/>
              </a:ext>
            </a:extLst>
          </p:cNvPr>
          <p:cNvGrpSpPr/>
          <p:nvPr/>
        </p:nvGrpSpPr>
        <p:grpSpPr>
          <a:xfrm>
            <a:off x="1517904" y="1326327"/>
            <a:ext cx="9290586" cy="4813300"/>
            <a:chOff x="1517904" y="1326327"/>
            <a:chExt cx="9290586" cy="48133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9E5571-5924-B1A2-2509-5F33ADADB3D2}"/>
                </a:ext>
              </a:extLst>
            </p:cNvPr>
            <p:cNvSpPr/>
            <p:nvPr/>
          </p:nvSpPr>
          <p:spPr>
            <a:xfrm>
              <a:off x="1517904" y="1326327"/>
              <a:ext cx="9290586" cy="48133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18">
              <a:extLst>
                <a:ext uri="{FF2B5EF4-FFF2-40B4-BE49-F238E27FC236}">
                  <a16:creationId xmlns:a16="http://schemas.microsoft.com/office/drawing/2014/main" id="{0A8DEFFF-5C5C-2DAB-1873-4B27ED864DCA}"/>
                </a:ext>
              </a:extLst>
            </p:cNvPr>
            <p:cNvSpPr/>
            <p:nvPr/>
          </p:nvSpPr>
          <p:spPr>
            <a:xfrm>
              <a:off x="1883664" y="1592449"/>
              <a:ext cx="4705159" cy="2960532"/>
            </a:xfrm>
            <a:prstGeom prst="roundRect">
              <a:avLst>
                <a:gd name="adj" fmla="val 108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19">
              <a:extLst>
                <a:ext uri="{FF2B5EF4-FFF2-40B4-BE49-F238E27FC236}">
                  <a16:creationId xmlns:a16="http://schemas.microsoft.com/office/drawing/2014/main" id="{C80735DA-8ABF-D1FB-1F92-784B1DAE2FE0}"/>
                </a:ext>
              </a:extLst>
            </p:cNvPr>
            <p:cNvSpPr/>
            <p:nvPr/>
          </p:nvSpPr>
          <p:spPr>
            <a:xfrm>
              <a:off x="6829109" y="4462800"/>
              <a:ext cx="3578244" cy="14107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20">
              <a:extLst>
                <a:ext uri="{FF2B5EF4-FFF2-40B4-BE49-F238E27FC236}">
                  <a16:creationId xmlns:a16="http://schemas.microsoft.com/office/drawing/2014/main" id="{C10EEA20-83D4-4B9F-053A-DDC5BA13E16C}"/>
                </a:ext>
              </a:extLst>
            </p:cNvPr>
            <p:cNvSpPr/>
            <p:nvPr/>
          </p:nvSpPr>
          <p:spPr>
            <a:xfrm>
              <a:off x="6816054" y="1592449"/>
              <a:ext cx="3559891" cy="1034357"/>
            </a:xfrm>
            <a:prstGeom prst="roundRect">
              <a:avLst>
                <a:gd name="adj" fmla="val 20756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6090E-714D-4E9E-3A53-135C2839D094}"/>
                </a:ext>
              </a:extLst>
            </p:cNvPr>
            <p:cNvSpPr/>
            <p:nvPr/>
          </p:nvSpPr>
          <p:spPr>
            <a:xfrm>
              <a:off x="2310794" y="2104468"/>
              <a:ext cx="720000" cy="859948"/>
            </a:xfrm>
            <a:custGeom>
              <a:avLst/>
              <a:gdLst/>
              <a:ahLst/>
              <a:cxnLst/>
              <a:rect l="l" t="t" r="r" b="b"/>
              <a:pathLst>
                <a:path w="1093488" h="1542099">
                  <a:moveTo>
                    <a:pt x="0" y="0"/>
                  </a:moveTo>
                  <a:lnTo>
                    <a:pt x="1093488" y="0"/>
                  </a:lnTo>
                  <a:lnTo>
                    <a:pt x="1093488" y="1542098"/>
                  </a:lnTo>
                  <a:lnTo>
                    <a:pt x="0" y="1542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C833F8D-2440-BE88-CC8C-15144FF79C35}"/>
                </a:ext>
              </a:extLst>
            </p:cNvPr>
            <p:cNvSpPr/>
            <p:nvPr/>
          </p:nvSpPr>
          <p:spPr>
            <a:xfrm>
              <a:off x="3435805" y="2072892"/>
              <a:ext cx="720000" cy="913320"/>
            </a:xfrm>
            <a:custGeom>
              <a:avLst/>
              <a:gdLst/>
              <a:ahLst/>
              <a:cxnLst/>
              <a:rect l="l" t="t" r="r" b="b"/>
              <a:pathLst>
                <a:path w="1093488" h="1542099">
                  <a:moveTo>
                    <a:pt x="0" y="0"/>
                  </a:moveTo>
                  <a:lnTo>
                    <a:pt x="1093488" y="0"/>
                  </a:lnTo>
                  <a:lnTo>
                    <a:pt x="1093488" y="1542098"/>
                  </a:lnTo>
                  <a:lnTo>
                    <a:pt x="0" y="1542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D1C2787-348F-A9DB-8256-835386DE2641}"/>
                </a:ext>
              </a:extLst>
            </p:cNvPr>
            <p:cNvSpPr/>
            <p:nvPr/>
          </p:nvSpPr>
          <p:spPr>
            <a:xfrm>
              <a:off x="2310794" y="3325318"/>
              <a:ext cx="784615" cy="1021748"/>
            </a:xfrm>
            <a:custGeom>
              <a:avLst/>
              <a:gdLst/>
              <a:ahLst/>
              <a:cxnLst/>
              <a:rect l="l" t="t" r="r" b="b"/>
              <a:pathLst>
                <a:path w="966782" h="1519501">
                  <a:moveTo>
                    <a:pt x="0" y="0"/>
                  </a:moveTo>
                  <a:lnTo>
                    <a:pt x="966783" y="0"/>
                  </a:lnTo>
                  <a:lnTo>
                    <a:pt x="966783" y="1519501"/>
                  </a:lnTo>
                  <a:lnTo>
                    <a:pt x="0" y="1519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921306B-FDEC-C6EC-6E69-698E52AC58B5}"/>
                </a:ext>
              </a:extLst>
            </p:cNvPr>
            <p:cNvSpPr/>
            <p:nvPr/>
          </p:nvSpPr>
          <p:spPr>
            <a:xfrm>
              <a:off x="3437348" y="3499529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093488" h="1221774">
                  <a:moveTo>
                    <a:pt x="0" y="0"/>
                  </a:moveTo>
                  <a:lnTo>
                    <a:pt x="1093488" y="0"/>
                  </a:lnTo>
                  <a:lnTo>
                    <a:pt x="1093488" y="1221774"/>
                  </a:lnTo>
                  <a:lnTo>
                    <a:pt x="0" y="1221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13FD7CD-356A-A88B-1B92-EBF7458BF7A7}"/>
                </a:ext>
              </a:extLst>
            </p:cNvPr>
            <p:cNvSpPr/>
            <p:nvPr/>
          </p:nvSpPr>
          <p:spPr>
            <a:xfrm>
              <a:off x="5618987" y="2169552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379297" h="1346696">
                  <a:moveTo>
                    <a:pt x="0" y="0"/>
                  </a:moveTo>
                  <a:lnTo>
                    <a:pt x="1379297" y="0"/>
                  </a:lnTo>
                  <a:lnTo>
                    <a:pt x="1379297" y="1346696"/>
                  </a:lnTo>
                  <a:lnTo>
                    <a:pt x="0" y="1346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344655A5-0EAC-864D-581A-AB91F8E5D2F8}"/>
                </a:ext>
              </a:extLst>
            </p:cNvPr>
            <p:cNvSpPr/>
            <p:nvPr/>
          </p:nvSpPr>
          <p:spPr>
            <a:xfrm>
              <a:off x="4600466" y="2180444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207441" h="1207441">
                  <a:moveTo>
                    <a:pt x="0" y="0"/>
                  </a:moveTo>
                  <a:lnTo>
                    <a:pt x="1207441" y="0"/>
                  </a:lnTo>
                  <a:lnTo>
                    <a:pt x="1207441" y="1207441"/>
                  </a:lnTo>
                  <a:lnTo>
                    <a:pt x="0" y="1207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8" name="모서리가 둥근 직사각형 45">
              <a:extLst>
                <a:ext uri="{FF2B5EF4-FFF2-40B4-BE49-F238E27FC236}">
                  <a16:creationId xmlns:a16="http://schemas.microsoft.com/office/drawing/2014/main" id="{A13A8A1E-69B0-DF63-EFC7-A92C77008298}"/>
                </a:ext>
              </a:extLst>
            </p:cNvPr>
            <p:cNvSpPr/>
            <p:nvPr/>
          </p:nvSpPr>
          <p:spPr>
            <a:xfrm>
              <a:off x="6816055" y="2826827"/>
              <a:ext cx="3591298" cy="14884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2FFDE12C-7D03-6859-CA07-C41D0195A630}"/>
                </a:ext>
              </a:extLst>
            </p:cNvPr>
            <p:cNvSpPr/>
            <p:nvPr/>
          </p:nvSpPr>
          <p:spPr>
            <a:xfrm>
              <a:off x="7641504" y="2018679"/>
              <a:ext cx="2082898" cy="422408"/>
            </a:xfrm>
            <a:custGeom>
              <a:avLst/>
              <a:gdLst/>
              <a:ahLst/>
              <a:cxnLst/>
              <a:rect l="l" t="t" r="r" b="b"/>
              <a:pathLst>
                <a:path w="4823449" h="625541">
                  <a:moveTo>
                    <a:pt x="0" y="0"/>
                  </a:moveTo>
                  <a:lnTo>
                    <a:pt x="4823448" y="0"/>
                  </a:lnTo>
                  <a:lnTo>
                    <a:pt x="4823448" y="625541"/>
                  </a:lnTo>
                  <a:lnTo>
                    <a:pt x="0" y="625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E53EF07-3F19-6567-8DA4-539A90B2A153}"/>
                </a:ext>
              </a:extLst>
            </p:cNvPr>
            <p:cNvSpPr/>
            <p:nvPr/>
          </p:nvSpPr>
          <p:spPr>
            <a:xfrm>
              <a:off x="7076903" y="3293437"/>
              <a:ext cx="2054560" cy="731496"/>
            </a:xfrm>
            <a:custGeom>
              <a:avLst/>
              <a:gdLst/>
              <a:ahLst/>
              <a:cxnLst/>
              <a:rect l="l" t="t" r="r" b="b"/>
              <a:pathLst>
                <a:path w="4541134" h="1634808">
                  <a:moveTo>
                    <a:pt x="0" y="0"/>
                  </a:moveTo>
                  <a:lnTo>
                    <a:pt x="4541135" y="0"/>
                  </a:lnTo>
                  <a:lnTo>
                    <a:pt x="4541135" y="1634809"/>
                  </a:lnTo>
                  <a:lnTo>
                    <a:pt x="0" y="163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8F7055F-0DA4-6913-FBD4-81FBD9DE693B}"/>
                </a:ext>
              </a:extLst>
            </p:cNvPr>
            <p:cNvSpPr/>
            <p:nvPr/>
          </p:nvSpPr>
          <p:spPr>
            <a:xfrm>
              <a:off x="7073408" y="4949828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404068" h="1404068">
                  <a:moveTo>
                    <a:pt x="0" y="0"/>
                  </a:moveTo>
                  <a:lnTo>
                    <a:pt x="1404068" y="0"/>
                  </a:lnTo>
                  <a:lnTo>
                    <a:pt x="1404068" y="1404068"/>
                  </a:lnTo>
                  <a:lnTo>
                    <a:pt x="0" y="140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E8133440-1EDD-E80F-CD13-0842B6919AEA}"/>
                </a:ext>
              </a:extLst>
            </p:cNvPr>
            <p:cNvSpPr/>
            <p:nvPr/>
          </p:nvSpPr>
          <p:spPr>
            <a:xfrm>
              <a:off x="8258231" y="4975326"/>
              <a:ext cx="720000" cy="720000"/>
            </a:xfrm>
            <a:custGeom>
              <a:avLst/>
              <a:gdLst/>
              <a:ahLst/>
              <a:cxnLst/>
              <a:rect l="l" t="t" r="r" b="b"/>
              <a:pathLst>
                <a:path w="1461151" h="1368168">
                  <a:moveTo>
                    <a:pt x="0" y="0"/>
                  </a:moveTo>
                  <a:lnTo>
                    <a:pt x="1461151" y="0"/>
                  </a:lnTo>
                  <a:lnTo>
                    <a:pt x="1461151" y="1368169"/>
                  </a:lnTo>
                  <a:lnTo>
                    <a:pt x="0" y="1368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76FFD48-1F76-300C-E10B-05DD6913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311" y="3273760"/>
              <a:ext cx="895475" cy="91452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184E0D-9151-590E-1E5F-58F48669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741" y="3427974"/>
              <a:ext cx="895203" cy="8632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4D86DF9-CA9D-2D8F-2407-9682ADF6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393" y="4852564"/>
              <a:ext cx="1064552" cy="96552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D3873B-56F3-B14E-64BD-0D708E306D60}"/>
                </a:ext>
              </a:extLst>
            </p:cNvPr>
            <p:cNvSpPr txBox="1"/>
            <p:nvPr/>
          </p:nvSpPr>
          <p:spPr>
            <a:xfrm>
              <a:off x="2092075" y="1648004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프로그래밍 언어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52496-76CC-FCF5-788B-AF072198452F}"/>
                </a:ext>
              </a:extLst>
            </p:cNvPr>
            <p:cNvSpPr txBox="1"/>
            <p:nvPr/>
          </p:nvSpPr>
          <p:spPr>
            <a:xfrm>
              <a:off x="6989961" y="164800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데이터베이스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758DA4-7DFB-713A-3169-3B5A114910AA}"/>
                </a:ext>
              </a:extLst>
            </p:cNvPr>
            <p:cNvSpPr txBox="1"/>
            <p:nvPr/>
          </p:nvSpPr>
          <p:spPr>
            <a:xfrm>
              <a:off x="6989961" y="45529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17188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935232-4173-641B-621B-3DE7C6AA26F6}"/>
                </a:ext>
              </a:extLst>
            </p:cNvPr>
            <p:cNvSpPr txBox="1"/>
            <p:nvPr/>
          </p:nvSpPr>
          <p:spPr>
            <a:xfrm>
              <a:off x="6989961" y="2911380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7030A0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프레임 워크</a:t>
              </a:r>
            </a:p>
          </p:txBody>
        </p:sp>
        <p:sp>
          <p:nvSpPr>
            <p:cNvPr id="42" name="모서리가 둥근 직사각형 30">
              <a:extLst>
                <a:ext uri="{FF2B5EF4-FFF2-40B4-BE49-F238E27FC236}">
                  <a16:creationId xmlns:a16="http://schemas.microsoft.com/office/drawing/2014/main" id="{20CF69FB-9A8A-3F84-2F42-ABC539C5C48A}"/>
                </a:ext>
              </a:extLst>
            </p:cNvPr>
            <p:cNvSpPr/>
            <p:nvPr/>
          </p:nvSpPr>
          <p:spPr>
            <a:xfrm>
              <a:off x="1883664" y="4760444"/>
              <a:ext cx="4641474" cy="11130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B1DC3D-B5DA-F073-AC26-D52A98778F36}"/>
                </a:ext>
              </a:extLst>
            </p:cNvPr>
            <p:cNvSpPr txBox="1"/>
            <p:nvPr/>
          </p:nvSpPr>
          <p:spPr>
            <a:xfrm>
              <a:off x="2092075" y="4907663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통신 프로토콜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22BCEF6B-AAA7-677F-4194-064EF4B5D7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972" y="4877829"/>
            <a:ext cx="1297903" cy="9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프로젝트 개요</a:t>
            </a:r>
            <a:endParaRPr lang="ko-KR" altLang="en-US" sz="2000" b="1" spc="600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34" charset="-128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D047E-1061-5FD3-12F9-1D2A82F1D472}"/>
              </a:ext>
            </a:extLst>
          </p:cNvPr>
          <p:cNvSpPr txBox="1"/>
          <p:nvPr/>
        </p:nvSpPr>
        <p:spPr>
          <a:xfrm>
            <a:off x="1159727" y="51853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13767" y="17507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Part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69CB1B-8C12-4114-ED15-65DFC732D609}"/>
              </a:ext>
            </a:extLst>
          </p:cNvPr>
          <p:cNvCxnSpPr/>
          <p:nvPr/>
        </p:nvCxnSpPr>
        <p:spPr>
          <a:xfrm>
            <a:off x="1254515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C7464A-939C-D7EF-DD69-057F59487058}"/>
              </a:ext>
            </a:extLst>
          </p:cNvPr>
          <p:cNvCxnSpPr/>
          <p:nvPr/>
        </p:nvCxnSpPr>
        <p:spPr>
          <a:xfrm>
            <a:off x="4487624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78B906-16B5-65F8-C481-332E618A3E97}"/>
              </a:ext>
            </a:extLst>
          </p:cNvPr>
          <p:cNvCxnSpPr/>
          <p:nvPr/>
        </p:nvCxnSpPr>
        <p:spPr>
          <a:xfrm>
            <a:off x="7738343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B89416-1136-58B9-02F4-F0147B8F80F0}"/>
              </a:ext>
            </a:extLst>
          </p:cNvPr>
          <p:cNvCxnSpPr/>
          <p:nvPr/>
        </p:nvCxnSpPr>
        <p:spPr>
          <a:xfrm>
            <a:off x="10937490" y="1355785"/>
            <a:ext cx="0" cy="4638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65277D-487C-A6DB-26FF-7F980FB57DD5}"/>
              </a:ext>
            </a:extLst>
          </p:cNvPr>
          <p:cNvSpPr/>
          <p:nvPr/>
        </p:nvSpPr>
        <p:spPr>
          <a:xfrm>
            <a:off x="1254510" y="1817648"/>
            <a:ext cx="1172806" cy="40185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아이디어 회의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8002DF-B38E-A36A-DFC0-925023C0759F}"/>
              </a:ext>
            </a:extLst>
          </p:cNvPr>
          <p:cNvSpPr/>
          <p:nvPr/>
        </p:nvSpPr>
        <p:spPr>
          <a:xfrm>
            <a:off x="3191110" y="3292686"/>
            <a:ext cx="1936585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프론트 설계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5127695" y="4058706"/>
            <a:ext cx="4290625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기능 구현</a:t>
            </a:r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7565277D-487C-A6DB-26FF-7F980FB57DD5}"/>
              </a:ext>
            </a:extLst>
          </p:cNvPr>
          <p:cNvSpPr/>
          <p:nvPr/>
        </p:nvSpPr>
        <p:spPr>
          <a:xfrm>
            <a:off x="2427316" y="2525076"/>
            <a:ext cx="755520" cy="40185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DB </a:t>
            </a:r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설계</a:t>
            </a:r>
          </a:p>
        </p:txBody>
      </p:sp>
      <p:sp>
        <p:nvSpPr>
          <p:cNvPr id="32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8711738" y="4824726"/>
            <a:ext cx="1662547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테스트 및 유지보수</a:t>
            </a:r>
          </a:p>
        </p:txBody>
      </p:sp>
      <p:sp>
        <p:nvSpPr>
          <p:cNvPr id="33" name="사각형: 둥근 모서리 14">
            <a:extLst>
              <a:ext uri="{FF2B5EF4-FFF2-40B4-BE49-F238E27FC236}">
                <a16:creationId xmlns:a16="http://schemas.microsoft.com/office/drawing/2014/main" id="{9807C572-E6C3-6B58-2F75-33961F138BFC}"/>
              </a:ext>
            </a:extLst>
          </p:cNvPr>
          <p:cNvSpPr/>
          <p:nvPr/>
        </p:nvSpPr>
        <p:spPr>
          <a:xfrm>
            <a:off x="10041775" y="5590746"/>
            <a:ext cx="903991" cy="40026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최종 점검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54510" y="1355785"/>
            <a:ext cx="3242675" cy="207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Week 1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4497185" y="1355785"/>
            <a:ext cx="3242675" cy="2070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Week 2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7739861" y="1355785"/>
            <a:ext cx="3197630" cy="207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Week 3</a:t>
            </a:r>
            <a:endParaRPr lang="ko-KR" altLang="en-US" sz="14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254510" y="1679171"/>
            <a:ext cx="1172806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427316" y="2362662"/>
            <a:ext cx="755520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191110" y="3113928"/>
            <a:ext cx="1936585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127695" y="3889783"/>
            <a:ext cx="4290625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711738" y="4647165"/>
            <a:ext cx="1662547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0041775" y="5429135"/>
            <a:ext cx="895715" cy="0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30227_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3c49"/>
      </a:accent1>
      <a:accent2>
        <a:srgbClr val="0273a9"/>
      </a:accent2>
      <a:accent3>
        <a:srgbClr val="5ab2d7"/>
      </a:accent3>
      <a:accent4>
        <a:srgbClr val="f0e8de"/>
      </a:accent4>
      <a:accent5>
        <a:srgbClr val="919693"/>
      </a:accent5>
      <a:accent6>
        <a:srgbClr val="6c7a84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449</ep:Words>
  <ep:PresentationFormat>와이드스크린</ep:PresentationFormat>
  <ep:Paragraphs>138</ep:Paragraphs>
  <ep:Slides>31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2023-02-13T04:30:31.000</dcterms:created>
  <dc:creator>Yu Saebyeol</dc:creator>
  <cp:lastModifiedBy>PC</cp:lastModifiedBy>
  <dcterms:modified xsi:type="dcterms:W3CDTF">2024-02-23T00:45:55.192</dcterms:modified>
  <cp:revision>131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